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8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5" r:id="rId16"/>
    <p:sldId id="270" r:id="rId17"/>
    <p:sldId id="274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3FDECEC5-DE22-4258-878E-531181872ED7}">
  <a:tblStyle styleId="{3FDECEC5-DE22-4258-878E-531181872E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15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228600" y="1905000"/>
            <a:ext cx="8686800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ТЕМА </a:t>
            </a:r>
            <a:br>
              <a:rPr lang="en-US" sz="4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Формы</a:t>
            </a: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общественного</a:t>
            </a: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dirty="0" err="1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хозяйства</a:t>
            </a:r>
            <a:r>
              <a:rPr lang="ru-RU" sz="4000" b="0" i="0" u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и экономические системы</a:t>
            </a:r>
            <a:r>
              <a:rPr lang="en-US" sz="4000" b="0" i="0" u="none" dirty="0" smtClean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2955211" y="3275112"/>
            <a:ext cx="56701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 </a:t>
            </a:r>
            <a:r>
              <a:rPr lang="en-US" sz="2400" b="1" dirty="0" err="1" smtClean="0">
                <a:solidFill>
                  <a:schemeClr val="tx1"/>
                </a:solidFill>
              </a:rPr>
              <a:t>Формы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общественного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хозяйства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2 Экономические системы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en-US" sz="1800" b="1" i="0" u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1800" b="1" i="0" u="none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Формы</a:t>
            </a:r>
            <a:r>
              <a:rPr lang="en-US" sz="1800" b="1" i="0" u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общественного</a:t>
            </a:r>
            <a:r>
              <a:rPr lang="en-US" sz="1800" b="1" i="0" u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хозяйства</a:t>
            </a:r>
            <a:r>
              <a:rPr lang="en-US" sz="1800" b="1" i="0" u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sz="quarter" idx="1"/>
          </p:nvPr>
        </p:nvSpPr>
        <p:spPr>
          <a:xfrm>
            <a:off x="457200" y="1066800"/>
            <a:ext cx="8229600" cy="505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История развития общества позволяет выделить две главные формы общественного хозяйства: 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1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lvl="0" indent="-609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Натуральная форма хозяйства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это такая форма хозяйствования, в которой производство материальных благ и услуг осуществляется для собственного потребления внутри отдельной хозяйственной единицы.</a:t>
            </a:r>
            <a:endParaRPr/>
          </a:p>
          <a:p>
            <a:pPr marL="609600" lvl="0" indent="-482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lvl="0" indent="-609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 (рыночное) хозяйство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это общественная форма организации экономики, основанная на товарном производстве и обеспечивающая взаимодействие между производством и потреблением посредством рынка.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sz="quarter" idx="1"/>
          </p:nvPr>
        </p:nvSpPr>
        <p:spPr>
          <a:xfrm>
            <a:off x="457200" y="990600"/>
            <a:ext cx="8229600" cy="513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Необходимые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</a:t>
            </a:r>
            <a:r>
              <a:rPr lang="en-US" sz="20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возникновения</a:t>
            </a:r>
            <a:r>
              <a:rPr lang="en-US" sz="20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товарного</a:t>
            </a:r>
            <a:r>
              <a:rPr lang="en-US" sz="20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связаны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во-первых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с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общественным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разделением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развитием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общественного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разделения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возникает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специализация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производителей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выработке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какого-либо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одного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обусловливает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необходимость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во-вторых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с </a:t>
            </a:r>
            <a:r>
              <a:rPr lang="en-US" sz="20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экономическим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обособлением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товаропроизводителей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различных</a:t>
            </a:r>
            <a:r>
              <a:rPr lang="en-US" sz="20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собственников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Именно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является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необходимым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достаточным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условием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превращения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товарный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Только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между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различными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собственниками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становится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товарным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Экономическое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обособление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условиях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частной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так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коллективной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общинной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корпоративной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собственности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sz="quarter" idx="1"/>
          </p:nvPr>
        </p:nvSpPr>
        <p:spPr>
          <a:xfrm>
            <a:off x="457200" y="914400"/>
            <a:ext cx="8229600" cy="5211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Стадии</a:t>
            </a:r>
            <a:r>
              <a:rPr lang="en-US" sz="18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развития</a:t>
            </a:r>
            <a:r>
              <a:rPr lang="en-US" sz="18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товарного</a:t>
            </a:r>
            <a:r>
              <a:rPr lang="en-US" sz="18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8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Первой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стадией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является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простое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неразвитое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Его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существенные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черты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arenR"/>
            </a:pP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общественное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разделение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материальное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существования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товарного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342900" lvl="0" indent="-2413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частная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собственность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средства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продукты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личный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собственника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средств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удовлетворение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общественных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потребностей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посредством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купли-продажи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продуктов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осуществление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экономической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связи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между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людьми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рынок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есть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общественный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характер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Простое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</a:t>
            </a: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продуктов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самостоятельными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частными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производителями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крестьянами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ремесленниками</a:t>
            </a: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sz="quarter" idx="1"/>
          </p:nvPr>
        </p:nvSpPr>
        <p:spPr>
          <a:xfrm>
            <a:off x="457200" y="1066800"/>
            <a:ext cx="8229600" cy="505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Второй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стадией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становится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развитое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развитом</a:t>
            </a:r>
            <a:r>
              <a:rPr lang="en-US" sz="18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товарном</a:t>
            </a:r>
            <a:r>
              <a:rPr lang="en-US" sz="18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капиталистическое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товарами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становятся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только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продукты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факторы</a:t>
            </a:r>
            <a:r>
              <a:rPr lang="en-US" sz="1800" b="0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том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числе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рабочая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сила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Рыночные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отношения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приобретают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всеобщий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характер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Происходит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овеществление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экономических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отношений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которые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выступают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отношения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между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вещами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рынке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появляется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особый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рабочая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сила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Простое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развитое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объединяют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общие</a:t>
            </a:r>
            <a:r>
              <a:rPr lang="en-US" sz="2000" b="1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черты</a:t>
            </a:r>
            <a:r>
              <a:rPr lang="en-US" sz="20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основаны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частной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собственности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средства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присутствует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конкурентная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борьба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609600" lvl="0" indent="-609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товарное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производство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является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отправной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точкой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развития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капиталистического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1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производства</a:t>
            </a:r>
            <a:r>
              <a:rPr lang="en-US" sz="18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333375"/>
            <a:ext cx="9144000" cy="1655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</a:rPr>
              <a:t>2 ЭКОНОМИЧЕСКАЯ </a:t>
            </a:r>
            <a:r>
              <a:rPr lang="ru-RU" sz="2400" b="1" u="sng" dirty="0">
                <a:solidFill>
                  <a:schemeClr val="bg1"/>
                </a:solidFill>
                <a:latin typeface="Times New Roman" pitchFamily="18" charset="0"/>
              </a:rPr>
              <a:t>СИСТЕМА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 ЕСТЬ СОВОКУПНОСТЬ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 ВЗАИМОСВЯЗАННЫХ И ОПРЕДЕЛЕННЫМ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 ОБРАЗОМ УПОРЯДОЧЕННЫХ ЭЛЕМЕНТОВ ЭКОНОМИКИ,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</a:rPr>
              <a:t> ЭТО СПОСОБ ОРГАНИЗАЦИИ ОБЩЕСТВА</a:t>
            </a:r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323850" y="2420938"/>
            <a:ext cx="381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latin typeface="Times New Roman" pitchFamily="18" charset="0"/>
            </a:endParaRPr>
          </a:p>
        </p:txBody>
      </p:sp>
      <p:sp>
        <p:nvSpPr>
          <p:cNvPr id="3076" name="Oval 8"/>
          <p:cNvSpPr>
            <a:spLocks noChangeArrowheads="1"/>
          </p:cNvSpPr>
          <p:nvPr/>
        </p:nvSpPr>
        <p:spPr bwMode="auto">
          <a:xfrm>
            <a:off x="2484438" y="2276475"/>
            <a:ext cx="3887787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Свойства системы</a:t>
            </a: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250825" y="3762375"/>
            <a:ext cx="8569325" cy="2546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1.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совокупность элементов;</a:t>
            </a:r>
          </a:p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2. существенные связи между элементами;</a:t>
            </a:r>
          </a:p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3. определенная организация;</a:t>
            </a:r>
          </a:p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</a:rPr>
              <a:t>4.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</a:rPr>
              <a:t>эмерджентность</a:t>
            </a:r>
            <a:r>
              <a:rPr lang="ru-RU" sz="2800" b="1" dirty="0">
                <a:latin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</a:rPr>
            </a:br>
            <a:endParaRPr lang="ru-RU" sz="2800" b="1" dirty="0">
              <a:latin typeface="Times New Roman" pitchFamily="18" charset="0"/>
            </a:endParaRPr>
          </a:p>
          <a:p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3078" name="Line 11"/>
          <p:cNvSpPr>
            <a:spLocks noChangeShapeType="1"/>
          </p:cNvSpPr>
          <p:nvPr/>
        </p:nvSpPr>
        <p:spPr bwMode="auto">
          <a:xfrm>
            <a:off x="4500563" y="31416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500" b="1" smtClean="0">
                <a:latin typeface="Times New Roman" pitchFamily="18" charset="0"/>
              </a:rPr>
              <a:t>КРИТЕРИИ КЛАССИФИКАЦИИ ЭС: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052513"/>
            <a:ext cx="9144000" cy="5805487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smtClean="0"/>
              <a:t>   </a:t>
            </a:r>
            <a:r>
              <a:rPr lang="ru-RU" sz="2800" b="1" smtClean="0">
                <a:latin typeface="Times New Roman" pitchFamily="18" charset="0"/>
              </a:rPr>
              <a:t>1.   ПО СТЕПЕНИ ОТКРЫТОСТИ:</a:t>
            </a:r>
          </a:p>
          <a:p>
            <a:pPr eaLnBrk="1" hangingPunct="1">
              <a:buFontTx/>
              <a:buNone/>
            </a:pPr>
            <a:r>
              <a:rPr lang="ru-RU" sz="2800" b="1" smtClean="0">
                <a:latin typeface="Times New Roman" pitchFamily="18" charset="0"/>
              </a:rPr>
              <a:t>          </a:t>
            </a:r>
          </a:p>
          <a:p>
            <a:pPr eaLnBrk="1" hangingPunct="1"/>
            <a:endParaRPr lang="ru-RU" sz="2800" b="1" smtClean="0">
              <a:latin typeface="Times New Roman" pitchFamily="18" charset="0"/>
            </a:endParaRPr>
          </a:p>
          <a:p>
            <a:pPr eaLnBrk="1" hangingPunct="1"/>
            <a:endParaRPr lang="ru-RU" sz="2800" b="1" smtClean="0">
              <a:latin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2. О</a:t>
            </a:r>
            <a:r>
              <a:rPr lang="ru-RU" sz="2800" b="1" smtClean="0">
                <a:latin typeface="Times New Roman" pitchFamily="18" charset="0"/>
              </a:rPr>
              <a:t>ТНОШЕНИЯ СОБСТВЕННОСТИ И ФОРМЫ  ЭКОНОМИЧЕСКИХ СВЯЗЕЙ:</a:t>
            </a:r>
          </a:p>
        </p:txBody>
      </p:sp>
      <p:sp>
        <p:nvSpPr>
          <p:cNvPr id="5124" name="Rectangle 12"/>
          <p:cNvSpPr>
            <a:spLocks noChangeArrowheads="1"/>
          </p:cNvSpPr>
          <p:nvPr/>
        </p:nvSpPr>
        <p:spPr bwMode="auto">
          <a:xfrm>
            <a:off x="250825" y="5013325"/>
            <a:ext cx="206692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традиционная</a:t>
            </a:r>
          </a:p>
        </p:txBody>
      </p:sp>
      <p:sp>
        <p:nvSpPr>
          <p:cNvPr id="5125" name="Rectangle 13"/>
          <p:cNvSpPr>
            <a:spLocks noChangeArrowheads="1"/>
          </p:cNvSpPr>
          <p:nvPr/>
        </p:nvSpPr>
        <p:spPr bwMode="auto">
          <a:xfrm>
            <a:off x="2627313" y="5013325"/>
            <a:ext cx="15621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командная</a:t>
            </a:r>
          </a:p>
        </p:txBody>
      </p:sp>
      <p:sp>
        <p:nvSpPr>
          <p:cNvPr id="5126" name="Rectangle 14"/>
          <p:cNvSpPr>
            <a:spLocks noChangeArrowheads="1"/>
          </p:cNvSpPr>
          <p:nvPr/>
        </p:nvSpPr>
        <p:spPr bwMode="auto">
          <a:xfrm>
            <a:off x="4716463" y="5013325"/>
            <a:ext cx="1800225" cy="8413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рыночная</a:t>
            </a:r>
          </a:p>
        </p:txBody>
      </p:sp>
      <p:sp>
        <p:nvSpPr>
          <p:cNvPr id="5127" name="Rectangle 15"/>
          <p:cNvSpPr>
            <a:spLocks noChangeArrowheads="1"/>
          </p:cNvSpPr>
          <p:nvPr/>
        </p:nvSpPr>
        <p:spPr bwMode="auto">
          <a:xfrm>
            <a:off x="6804025" y="5013325"/>
            <a:ext cx="19431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смешанная</a:t>
            </a:r>
          </a:p>
        </p:txBody>
      </p:sp>
      <p:sp>
        <p:nvSpPr>
          <p:cNvPr id="5128" name="Rectangle 27"/>
          <p:cNvSpPr>
            <a:spLocks noChangeArrowheads="1"/>
          </p:cNvSpPr>
          <p:nvPr/>
        </p:nvSpPr>
        <p:spPr bwMode="auto">
          <a:xfrm>
            <a:off x="971550" y="2205038"/>
            <a:ext cx="2087563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открытые</a:t>
            </a:r>
          </a:p>
        </p:txBody>
      </p:sp>
      <p:sp>
        <p:nvSpPr>
          <p:cNvPr id="5129" name="Rectangle 28"/>
          <p:cNvSpPr>
            <a:spLocks noChangeArrowheads="1"/>
          </p:cNvSpPr>
          <p:nvPr/>
        </p:nvSpPr>
        <p:spPr bwMode="auto">
          <a:xfrm>
            <a:off x="4932363" y="2276475"/>
            <a:ext cx="192246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закрытые</a:t>
            </a:r>
          </a:p>
        </p:txBody>
      </p:sp>
      <p:sp>
        <p:nvSpPr>
          <p:cNvPr id="5130" name="Line 29"/>
          <p:cNvSpPr>
            <a:spLocks noChangeShapeType="1"/>
          </p:cNvSpPr>
          <p:nvPr/>
        </p:nvSpPr>
        <p:spPr bwMode="auto">
          <a:xfrm flipH="1">
            <a:off x="1979613" y="1557338"/>
            <a:ext cx="19446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30"/>
          <p:cNvSpPr>
            <a:spLocks noChangeShapeType="1"/>
          </p:cNvSpPr>
          <p:nvPr/>
        </p:nvSpPr>
        <p:spPr bwMode="auto">
          <a:xfrm>
            <a:off x="3924300" y="1557338"/>
            <a:ext cx="194310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31"/>
          <p:cNvSpPr>
            <a:spLocks noChangeShapeType="1"/>
          </p:cNvSpPr>
          <p:nvPr/>
        </p:nvSpPr>
        <p:spPr bwMode="auto">
          <a:xfrm flipH="1">
            <a:off x="1476375" y="4149725"/>
            <a:ext cx="302418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33"/>
          <p:cNvSpPr>
            <a:spLocks noChangeShapeType="1"/>
          </p:cNvSpPr>
          <p:nvPr/>
        </p:nvSpPr>
        <p:spPr bwMode="auto">
          <a:xfrm flipH="1">
            <a:off x="3419475" y="4149725"/>
            <a:ext cx="108108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34"/>
          <p:cNvSpPr>
            <a:spLocks noChangeShapeType="1"/>
          </p:cNvSpPr>
          <p:nvPr/>
        </p:nvSpPr>
        <p:spPr bwMode="auto">
          <a:xfrm>
            <a:off x="4427538" y="4149725"/>
            <a:ext cx="1223962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5" name="Line 35"/>
          <p:cNvSpPr>
            <a:spLocks noChangeShapeType="1"/>
          </p:cNvSpPr>
          <p:nvPr/>
        </p:nvSpPr>
        <p:spPr bwMode="auto">
          <a:xfrm>
            <a:off x="4500563" y="4149725"/>
            <a:ext cx="324008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Характеристика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600200"/>
            <a:ext cx="9144000" cy="4525963"/>
          </a:xfrm>
          <a:noFill/>
        </p:spPr>
        <p:txBody>
          <a:bodyPr/>
          <a:lstStyle/>
          <a:p>
            <a:pPr eaLnBrk="1" hangingPunct="1"/>
            <a:endParaRPr lang="ru-RU" b="1" smtClean="0"/>
          </a:p>
          <a:p>
            <a:pPr eaLnBrk="1" hangingPunct="1"/>
            <a:endParaRPr lang="ru-RU" smtClean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79388" y="3141663"/>
            <a:ext cx="4105275" cy="105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508625" y="2205038"/>
            <a:ext cx="2735263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Многоукладная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экономика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508625" y="3284538"/>
            <a:ext cx="2735263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Отсталая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технология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508625" y="4581525"/>
            <a:ext cx="2808288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Существование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вековых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традиций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323850" y="3378200"/>
            <a:ext cx="3908425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Традиционная система</a:t>
            </a:r>
          </a:p>
        </p:txBody>
      </p:sp>
      <p:sp>
        <p:nvSpPr>
          <p:cNvPr id="6153" name="Line 11"/>
          <p:cNvSpPr>
            <a:spLocks noChangeShapeType="1"/>
          </p:cNvSpPr>
          <p:nvPr/>
        </p:nvSpPr>
        <p:spPr bwMode="auto">
          <a:xfrm flipH="1" flipV="1">
            <a:off x="4787900" y="2492375"/>
            <a:ext cx="0" cy="259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4" name="Line 12"/>
          <p:cNvSpPr>
            <a:spLocks noChangeShapeType="1"/>
          </p:cNvSpPr>
          <p:nvPr/>
        </p:nvSpPr>
        <p:spPr bwMode="auto">
          <a:xfrm>
            <a:off x="4787900" y="24923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5" name="Line 14"/>
          <p:cNvSpPr>
            <a:spLocks noChangeShapeType="1"/>
          </p:cNvSpPr>
          <p:nvPr/>
        </p:nvSpPr>
        <p:spPr bwMode="auto">
          <a:xfrm>
            <a:off x="4787900" y="5084763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6" name="Line 16"/>
          <p:cNvSpPr>
            <a:spLocks noChangeShapeType="1"/>
          </p:cNvSpPr>
          <p:nvPr/>
        </p:nvSpPr>
        <p:spPr bwMode="auto">
          <a:xfrm>
            <a:off x="4284663" y="3716338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-500063"/>
            <a:ext cx="9144000" cy="8143876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348038" y="2420938"/>
            <a:ext cx="23050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latin typeface="Times New Roman" pitchFamily="18" charset="0"/>
              </a:rPr>
              <a:t>Командная</a:t>
            </a:r>
          </a:p>
          <a:p>
            <a:pPr algn="ctr"/>
            <a:r>
              <a:rPr lang="ru-RU" sz="2800" b="1">
                <a:latin typeface="Times New Roman" pitchFamily="18" charset="0"/>
              </a:rPr>
              <a:t> экономика</a:t>
            </a: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3132138" y="333375"/>
            <a:ext cx="262731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Общественная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собственность</a:t>
            </a:r>
            <a:r>
              <a:rPr lang="ru-RU" sz="2400" b="1">
                <a:latin typeface="Times New Roman" pitchFamily="18" charset="0"/>
              </a:rPr>
              <a:t>  </a:t>
            </a: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6551613" y="1844675"/>
            <a:ext cx="2592387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Централизованное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 планирование</a:t>
            </a:r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6480175" y="3141663"/>
            <a:ext cx="26638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Предпринимательство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 отсутствует</a:t>
            </a:r>
          </a:p>
        </p:txBody>
      </p:sp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0" y="3141663"/>
            <a:ext cx="255587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Фиксированные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 цены</a:t>
            </a:r>
            <a:r>
              <a:rPr lang="ru-RU" sz="2000"/>
              <a:t> </a:t>
            </a:r>
          </a:p>
        </p:txBody>
      </p:sp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0" y="1844675"/>
            <a:ext cx="2592388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Политика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довлеет 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над экономикой</a:t>
            </a:r>
          </a:p>
        </p:txBody>
      </p:sp>
      <p:sp>
        <p:nvSpPr>
          <p:cNvPr id="7177" name="Rectangle 10"/>
          <p:cNvSpPr>
            <a:spLocks noChangeArrowheads="1"/>
          </p:cNvSpPr>
          <p:nvPr/>
        </p:nvSpPr>
        <p:spPr bwMode="auto">
          <a:xfrm>
            <a:off x="3132138" y="4941888"/>
            <a:ext cx="2951162" cy="12017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</a:rPr>
              <a:t>Жесткие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 административные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 и уголовно-правовые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меры</a:t>
            </a:r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 flipH="1" flipV="1">
            <a:off x="4572000" y="1268413"/>
            <a:ext cx="1588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 flipV="1">
            <a:off x="5651500" y="2276475"/>
            <a:ext cx="8651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0" name="Line 14"/>
          <p:cNvSpPr>
            <a:spLocks noChangeShapeType="1"/>
          </p:cNvSpPr>
          <p:nvPr/>
        </p:nvSpPr>
        <p:spPr bwMode="auto">
          <a:xfrm>
            <a:off x="5651500" y="2924175"/>
            <a:ext cx="792163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1" name="Line 15"/>
          <p:cNvSpPr>
            <a:spLocks noChangeShapeType="1"/>
          </p:cNvSpPr>
          <p:nvPr/>
        </p:nvSpPr>
        <p:spPr bwMode="auto">
          <a:xfrm flipH="1" flipV="1">
            <a:off x="2555875" y="2349500"/>
            <a:ext cx="720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Line 16"/>
          <p:cNvSpPr>
            <a:spLocks noChangeShapeType="1"/>
          </p:cNvSpPr>
          <p:nvPr/>
        </p:nvSpPr>
        <p:spPr bwMode="auto">
          <a:xfrm flipH="1">
            <a:off x="2555875" y="2924175"/>
            <a:ext cx="720725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17"/>
          <p:cNvSpPr>
            <a:spLocks noChangeShapeType="1"/>
          </p:cNvSpPr>
          <p:nvPr/>
        </p:nvSpPr>
        <p:spPr bwMode="auto">
          <a:xfrm>
            <a:off x="4572000" y="357346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6624638" y="3933825"/>
            <a:ext cx="2519362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Частная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собственность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3276600" y="2349500"/>
            <a:ext cx="2374900" cy="180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Рыночная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экономика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0" y="1916113"/>
            <a:ext cx="21018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Свобода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выбора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3492500" y="5300663"/>
            <a:ext cx="2627313" cy="12969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Личный интерес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как главный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мотив поведения</a:t>
            </a: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6732588" y="2133600"/>
            <a:ext cx="2411412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Свободное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ценообразование</a:t>
            </a:r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3276600" y="0"/>
            <a:ext cx="2627313" cy="14843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Вмешательство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государства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ограничено</a:t>
            </a:r>
          </a:p>
        </p:txBody>
      </p:sp>
      <p:sp>
        <p:nvSpPr>
          <p:cNvPr id="8200" name="Rectangle 10"/>
          <p:cNvSpPr>
            <a:spLocks noChangeArrowheads="1"/>
          </p:cNvSpPr>
          <p:nvPr/>
        </p:nvSpPr>
        <p:spPr bwMode="auto">
          <a:xfrm>
            <a:off x="0" y="3933825"/>
            <a:ext cx="2195513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Конкуренция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sp>
        <p:nvSpPr>
          <p:cNvPr id="8201" name="Line 13"/>
          <p:cNvSpPr>
            <a:spLocks noChangeShapeType="1"/>
          </p:cNvSpPr>
          <p:nvPr/>
        </p:nvSpPr>
        <p:spPr bwMode="auto">
          <a:xfrm flipH="1" flipV="1">
            <a:off x="1979613" y="2276475"/>
            <a:ext cx="129698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2" name="Line 14"/>
          <p:cNvSpPr>
            <a:spLocks noChangeShapeType="1"/>
          </p:cNvSpPr>
          <p:nvPr/>
        </p:nvSpPr>
        <p:spPr bwMode="auto">
          <a:xfrm flipH="1">
            <a:off x="2195513" y="3357563"/>
            <a:ext cx="1081087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3" name="Line 15"/>
          <p:cNvSpPr>
            <a:spLocks noChangeShapeType="1"/>
          </p:cNvSpPr>
          <p:nvPr/>
        </p:nvSpPr>
        <p:spPr bwMode="auto">
          <a:xfrm flipV="1">
            <a:off x="4572000" y="1484313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4" name="Line 17"/>
          <p:cNvSpPr>
            <a:spLocks noChangeShapeType="1"/>
          </p:cNvSpPr>
          <p:nvPr/>
        </p:nvSpPr>
        <p:spPr bwMode="auto">
          <a:xfrm>
            <a:off x="4500563" y="41497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5" name="Line 18"/>
          <p:cNvSpPr>
            <a:spLocks noChangeShapeType="1"/>
          </p:cNvSpPr>
          <p:nvPr/>
        </p:nvSpPr>
        <p:spPr bwMode="auto">
          <a:xfrm flipV="1">
            <a:off x="5651500" y="2492375"/>
            <a:ext cx="108108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06" name="Line 19"/>
          <p:cNvSpPr>
            <a:spLocks noChangeShapeType="1"/>
          </p:cNvSpPr>
          <p:nvPr/>
        </p:nvSpPr>
        <p:spPr bwMode="auto">
          <a:xfrm>
            <a:off x="5651500" y="3357563"/>
            <a:ext cx="936625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23" name="Group 63"/>
          <p:cNvGraphicFramePr>
            <a:graphicFrameLocks noGrp="1"/>
          </p:cNvGraphicFramePr>
          <p:nvPr/>
        </p:nvGraphicFramePr>
        <p:xfrm>
          <a:off x="323850" y="404813"/>
          <a:ext cx="8496300" cy="6301105"/>
        </p:xfrm>
        <a:graphic>
          <a:graphicData uri="http://schemas.openxmlformats.org/drawingml/2006/table">
            <a:tbl>
              <a:tblPr/>
              <a:tblGrid>
                <a:gridCol w="2830513"/>
                <a:gridCol w="2836862"/>
                <a:gridCol w="2828925"/>
              </a:tblGrid>
              <a:tr h="6318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 экономических систем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Традиционная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Командная или Плановая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Рыночная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68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основе обычаи и традиции; общественная собственность; во главе вождь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качество благ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стабильность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ограниченность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отсутствие технического прогресса (НТР)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зависимость от внешних услови) 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основе приказы, команды, планы; общественная собственность; во главе государство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концентрация ресурсов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перепроизводство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дефицит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негибкость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отсутствие стимула к труду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основе законы конкуренции, частная собственность, во главе покупатели, продавцы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технический прогресс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гибкость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стимул к труду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неравенство доходов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неустойчивость экономики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отсутствие веры в завтрашний день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179388" y="120650"/>
            <a:ext cx="8324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</a:rPr>
              <a:t>3. </a:t>
            </a:r>
            <a:r>
              <a:rPr lang="ru-RU" sz="2800" b="1">
                <a:latin typeface="Times New Roman" pitchFamily="18" charset="0"/>
              </a:rPr>
              <a:t>СТЕПЕНЬ ИНДУСТРИАЛЬНОГО РАЗВИТИЯ</a:t>
            </a:r>
          </a:p>
          <a:p>
            <a:pPr algn="ctr"/>
            <a:r>
              <a:rPr lang="ru-RU" sz="2800" b="1">
                <a:latin typeface="Times New Roman" pitchFamily="18" charset="0"/>
              </a:rPr>
              <a:t> ОБЩЕСТВА</a:t>
            </a:r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0" y="1389063"/>
            <a:ext cx="39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а)</a:t>
            </a: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3203575" y="1317625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б)</a:t>
            </a: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5940425" y="1389063"/>
            <a:ext cx="404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в)</a:t>
            </a:r>
          </a:p>
        </p:txBody>
      </p:sp>
      <p:sp>
        <p:nvSpPr>
          <p:cNvPr id="11270" name="Oval 9"/>
          <p:cNvSpPr>
            <a:spLocks noChangeArrowheads="1"/>
          </p:cNvSpPr>
          <p:nvPr/>
        </p:nvSpPr>
        <p:spPr bwMode="auto">
          <a:xfrm>
            <a:off x="250825" y="1412875"/>
            <a:ext cx="2736850" cy="9350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400" b="1">
              <a:latin typeface="Times New Roman" pitchFamily="18" charset="0"/>
            </a:endParaRPr>
          </a:p>
          <a:p>
            <a:pPr algn="ctr"/>
            <a:r>
              <a:rPr lang="ru-RU" sz="2400" b="1">
                <a:latin typeface="Times New Roman" pitchFamily="18" charset="0"/>
              </a:rPr>
              <a:t>Доиндустриальная</a:t>
            </a:r>
          </a:p>
          <a:p>
            <a:pPr algn="ctr"/>
            <a:endParaRPr lang="ru-RU" sz="2400" b="1">
              <a:latin typeface="Times New Roman" pitchFamily="18" charset="0"/>
            </a:endParaRPr>
          </a:p>
        </p:txBody>
      </p:sp>
      <p:sp>
        <p:nvSpPr>
          <p:cNvPr id="11271" name="Oval 10"/>
          <p:cNvSpPr>
            <a:spLocks noChangeArrowheads="1"/>
          </p:cNvSpPr>
          <p:nvPr/>
        </p:nvSpPr>
        <p:spPr bwMode="auto">
          <a:xfrm>
            <a:off x="3276600" y="1341438"/>
            <a:ext cx="2498725" cy="10588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400" b="1">
              <a:latin typeface="Times New Roman" pitchFamily="18" charset="0"/>
            </a:endParaRPr>
          </a:p>
          <a:p>
            <a:pPr algn="ctr"/>
            <a:r>
              <a:rPr lang="ru-RU" sz="2400" b="1">
                <a:latin typeface="Times New Roman" pitchFamily="18" charset="0"/>
              </a:rPr>
              <a:t>Индустриальная</a:t>
            </a:r>
          </a:p>
          <a:p>
            <a:pPr algn="ctr"/>
            <a:endParaRPr lang="ru-RU" sz="2400" b="1">
              <a:latin typeface="Times New Roman" pitchFamily="18" charset="0"/>
            </a:endParaRPr>
          </a:p>
        </p:txBody>
      </p:sp>
      <p:sp>
        <p:nvSpPr>
          <p:cNvPr id="11272" name="Oval 11"/>
          <p:cNvSpPr>
            <a:spLocks noChangeArrowheads="1"/>
          </p:cNvSpPr>
          <p:nvPr/>
        </p:nvSpPr>
        <p:spPr bwMode="auto">
          <a:xfrm>
            <a:off x="6156325" y="1412875"/>
            <a:ext cx="298767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Постиндустриальная</a:t>
            </a:r>
          </a:p>
        </p:txBody>
      </p:sp>
      <p:sp>
        <p:nvSpPr>
          <p:cNvPr id="11273" name="Rectangle 12"/>
          <p:cNvSpPr>
            <a:spLocks noChangeArrowheads="1"/>
          </p:cNvSpPr>
          <p:nvPr/>
        </p:nvSpPr>
        <p:spPr bwMode="auto">
          <a:xfrm>
            <a:off x="0" y="2924175"/>
            <a:ext cx="2447925" cy="2736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преобладает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сельское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хозяйство,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натуральная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форма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хозяйства и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ручной труд</a:t>
            </a:r>
          </a:p>
        </p:txBody>
      </p:sp>
      <p:sp>
        <p:nvSpPr>
          <p:cNvPr id="11274" name="Rectangle 13"/>
          <p:cNvSpPr>
            <a:spLocks noChangeArrowheads="1"/>
          </p:cNvSpPr>
          <p:nvPr/>
        </p:nvSpPr>
        <p:spPr bwMode="auto">
          <a:xfrm>
            <a:off x="2700338" y="2852738"/>
            <a:ext cx="3144837" cy="2736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основана на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крупном машинном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производстве,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с развитыми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 товарно-денежными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отношениями</a:t>
            </a:r>
          </a:p>
        </p:txBody>
      </p:sp>
      <p:sp>
        <p:nvSpPr>
          <p:cNvPr id="11275" name="Rectangle 14"/>
          <p:cNvSpPr>
            <a:spLocks noChangeArrowheads="1"/>
          </p:cNvSpPr>
          <p:nvPr/>
        </p:nvSpPr>
        <p:spPr bwMode="auto">
          <a:xfrm>
            <a:off x="6156325" y="2852738"/>
            <a:ext cx="2987675" cy="2808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главный ресурс-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-информация,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ведущая сфера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экономики – </a:t>
            </a:r>
          </a:p>
          <a:p>
            <a:pPr algn="ctr"/>
            <a:r>
              <a:rPr lang="ru-RU" sz="2400" b="1">
                <a:latin typeface="Times New Roman" pitchFamily="18" charset="0"/>
              </a:rPr>
              <a:t>непроизводственная </a:t>
            </a:r>
          </a:p>
        </p:txBody>
      </p:sp>
      <p:sp>
        <p:nvSpPr>
          <p:cNvPr id="11276" name="Line 15"/>
          <p:cNvSpPr>
            <a:spLocks noChangeShapeType="1"/>
          </p:cNvSpPr>
          <p:nvPr/>
        </p:nvSpPr>
        <p:spPr bwMode="auto">
          <a:xfrm flipH="1">
            <a:off x="1403350" y="2349500"/>
            <a:ext cx="730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16"/>
          <p:cNvSpPr>
            <a:spLocks noChangeShapeType="1"/>
          </p:cNvSpPr>
          <p:nvPr/>
        </p:nvSpPr>
        <p:spPr bwMode="auto">
          <a:xfrm>
            <a:off x="4500563" y="24209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Line 17"/>
          <p:cNvSpPr>
            <a:spLocks noChangeShapeType="1"/>
          </p:cNvSpPr>
          <p:nvPr/>
        </p:nvSpPr>
        <p:spPr bwMode="auto">
          <a:xfrm>
            <a:off x="7812088" y="22764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9" name="Line 18"/>
          <p:cNvSpPr>
            <a:spLocks noChangeShapeType="1"/>
          </p:cNvSpPr>
          <p:nvPr/>
        </p:nvSpPr>
        <p:spPr bwMode="auto">
          <a:xfrm>
            <a:off x="7667625" y="2276475"/>
            <a:ext cx="730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</a:rPr>
              <a:t>4.ЦИВИЛИЗОВАННЫЙ ПОДХОД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НЕОЛИТИЧЕСКАЯ ЦИВИЛИЗАЦИЯ, продолжительностью в 30—35 веков;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ВОСТОЧНО-РАБОВЛАДЕЛЬЧЕСКУЮ (бронзовый век) — 20—23 века;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АНТИЧНУЮ (железный век), продолжавшуюся 12—13 веков; 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РАННЕФЕОДАЛЬНУЮ, растянувшуюся на 7 веков; 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ПРЕДЫНДУСТРИАЛЬНУЮ, протяженностью в 4,5 века; 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ИНДУСТРИАЛЬНУЮ - 2,3 века; 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</a:rPr>
              <a:t>ПОСТИНДУСТРИАЛЬНУЮ продолжительностью в 2,3 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latin typeface="Times New Roman" pitchFamily="18" charset="0"/>
              </a:rPr>
              <a:t>5</a:t>
            </a:r>
            <a:r>
              <a:rPr lang="ru-RU" sz="3200" b="1" dirty="0" smtClean="0">
                <a:latin typeface="Times New Roman" pitchFamily="18" charset="0"/>
              </a:rPr>
              <a:t>.ФОРМАЦИОННЫЙ ПОДХОД</a:t>
            </a:r>
            <a:r>
              <a:rPr lang="en-US" sz="3200" b="1" dirty="0" smtClean="0">
                <a:latin typeface="Times New Roman" pitchFamily="18" charset="0"/>
              </a:rPr>
              <a:t> </a:t>
            </a:r>
            <a:endParaRPr lang="ru-RU" sz="3200" b="1" dirty="0" smtClean="0">
              <a:latin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1. первобытно­общинный</a:t>
            </a:r>
          </a:p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2. рабовладельческий</a:t>
            </a:r>
          </a:p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3. феодальный</a:t>
            </a:r>
          </a:p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4. капиталистический, </a:t>
            </a:r>
          </a:p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5. коммунистический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314450"/>
            <a:ext cx="864235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684213" y="0"/>
            <a:ext cx="88328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</a:rPr>
              <a:t>ТРАДИЦИОННО ВЫДЕЛЯЮТСЯ ТРИ </a:t>
            </a:r>
          </a:p>
          <a:p>
            <a:pPr algn="ctr"/>
            <a:r>
              <a:rPr lang="ru-RU" sz="2800" b="1">
                <a:latin typeface="Times New Roman" pitchFamily="18" charset="0"/>
              </a:rPr>
              <a:t>ФУНДАМЕНТАЛЬНЫХ ВОПРОСА </a:t>
            </a:r>
            <a:r>
              <a:rPr lang="en-US" sz="2800" b="1">
                <a:latin typeface="Times New Roman" pitchFamily="18" charset="0"/>
              </a:rPr>
              <a:t> (</a:t>
            </a:r>
            <a:r>
              <a:rPr lang="ru-RU" sz="2800" b="1">
                <a:latin typeface="Times New Roman" pitchFamily="18" charset="0"/>
              </a:rPr>
              <a:t>для любой ЭС</a:t>
            </a:r>
            <a:r>
              <a:rPr lang="en-US" sz="2800" b="1">
                <a:latin typeface="Times New Roman" pitchFamily="18" charset="0"/>
              </a:rPr>
              <a:t>)</a:t>
            </a:r>
            <a:endParaRPr lang="ru-RU" sz="28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"/>
          <p:cNvSpPr>
            <a:spLocks noChangeArrowheads="1"/>
          </p:cNvSpPr>
          <p:nvPr/>
        </p:nvSpPr>
        <p:spPr bwMode="auto">
          <a:xfrm>
            <a:off x="395288" y="182563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endParaRPr lang="ru-RU" sz="2400" b="1">
              <a:latin typeface="Times New Roman" pitchFamily="18" charset="0"/>
            </a:endParaRPr>
          </a:p>
        </p:txBody>
      </p:sp>
      <p:graphicFrame>
        <p:nvGraphicFramePr>
          <p:cNvPr id="10371" name="Group 131"/>
          <p:cNvGraphicFramePr>
            <a:graphicFrameLocks noGrp="1"/>
          </p:cNvGraphicFramePr>
          <p:nvPr/>
        </p:nvGraphicFramePr>
        <p:xfrm>
          <a:off x="0" y="1412875"/>
          <a:ext cx="9144000" cy="5175251"/>
        </p:xfrm>
        <a:graphic>
          <a:graphicData uri="http://schemas.openxmlformats.org/drawingml/2006/table">
            <a:tbl>
              <a:tblPr/>
              <a:tblGrid>
                <a:gridCol w="1843088"/>
                <a:gridCol w="2825750"/>
                <a:gridCol w="2424112"/>
                <a:gridCol w="2051050"/>
              </a:tblGrid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ТРИАДА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ТРАДИЦИОННАЯ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КОМАНДНАЯ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РЫНОЧНАЯ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3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ЧТО ПРОИЗВОДИТЬ?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ТРАДИЦИИ И ОБЫЧАИ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ГОСУДАРСТВО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3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КАК ПРОИЗВОДИТЬ?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ТРАДИЦИИ И ОБЫЧАИ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ГОСУДАРСТВО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ДЛЯ КОГО ПРОИЗВОДИТЬ?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ТРАДИЦИИ И ОБЫЧАИ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ГОСУДАРСТВО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70" name="Rectangle 125"/>
          <p:cNvSpPr>
            <a:spLocks noChangeArrowheads="1"/>
          </p:cNvSpPr>
          <p:nvPr/>
        </p:nvSpPr>
        <p:spPr bwMode="auto">
          <a:xfrm>
            <a:off x="0" y="376238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</a:rPr>
              <a:t>РЕШЕНИЕ ТРИАДЫ В ЭКОНОМИЧЕСКИХ СИСТЕМАХ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0" y="1484313"/>
            <a:ext cx="3132138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ko-KR" sz="2400" b="1">
                <a:latin typeface="Times New Roman" pitchFamily="18" charset="0"/>
              </a:rPr>
              <a:t>Американская модель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0" y="3068638"/>
            <a:ext cx="3132138" cy="574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ko-KR" sz="2400" b="1">
                <a:latin typeface="Times New Roman" pitchFamily="18" charset="0"/>
              </a:rPr>
              <a:t>Японская модель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0" y="4652963"/>
            <a:ext cx="3132138" cy="649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ko-KR" sz="2400" b="1">
                <a:latin typeface="Times New Roman" pitchFamily="18" charset="0"/>
              </a:rPr>
              <a:t>Шведская модель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0" y="6132513"/>
            <a:ext cx="3059113" cy="725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ko-KR" sz="2400" b="1">
                <a:latin typeface="Times New Roman" pitchFamily="18" charset="0"/>
              </a:rPr>
              <a:t>Германская модель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3492500" y="1196975"/>
            <a:ext cx="56515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ko-KR" sz="2000" b="1">
                <a:latin typeface="Times New Roman" pitchFamily="18" charset="0"/>
              </a:rPr>
              <a:t>-поощрение предпринимательской активности,  </a:t>
            </a:r>
          </a:p>
          <a:p>
            <a:pPr algn="ctr"/>
            <a:r>
              <a:rPr lang="ru-RU" altLang="ko-KR" sz="2000" b="1">
                <a:latin typeface="Times New Roman" pitchFamily="18" charset="0"/>
              </a:rPr>
              <a:t>-обогащение наиболее активной части населения</a:t>
            </a:r>
            <a:endParaRPr lang="ru-RU" sz="2000">
              <a:latin typeface="Times New Roman" pitchFamily="18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3492500" y="2636838"/>
            <a:ext cx="56515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ko-KR" sz="2000" b="1">
                <a:latin typeface="Times New Roman" pitchFamily="18" charset="0"/>
              </a:rPr>
              <a:t>-приоритет интересов нации над личными, </a:t>
            </a:r>
          </a:p>
          <a:p>
            <a:r>
              <a:rPr lang="ru-RU" altLang="ko-KR" sz="2000" b="1">
                <a:latin typeface="Times New Roman" pitchFamily="18" charset="0"/>
              </a:rPr>
              <a:t>-высокая трудовая дисциплина, </a:t>
            </a:r>
          </a:p>
          <a:p>
            <a:r>
              <a:rPr lang="ru-RU" altLang="ko-KR" sz="2000" b="1">
                <a:latin typeface="Times New Roman" pitchFamily="18" charset="0"/>
              </a:rPr>
              <a:t>-восприимчивость ко всему новому.</a:t>
            </a:r>
          </a:p>
          <a:p>
            <a:endParaRPr lang="ru-RU" sz="2000">
              <a:latin typeface="Times New Roman" pitchFamily="18" charset="0"/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3563938" y="5634038"/>
            <a:ext cx="5580062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ko-KR" sz="2000" b="1">
                <a:latin typeface="Times New Roman" pitchFamily="18" charset="0"/>
              </a:rPr>
              <a:t>-высокий удельный вес гос собственности,</a:t>
            </a:r>
          </a:p>
          <a:p>
            <a:r>
              <a:rPr lang="ru-RU" altLang="ko-KR" sz="2000" b="1">
                <a:latin typeface="Times New Roman" pitchFamily="18" charset="0"/>
              </a:rPr>
              <a:t>-развитые структуры гос управления</a:t>
            </a:r>
          </a:p>
          <a:p>
            <a:r>
              <a:rPr lang="ru-RU" altLang="ko-KR" sz="2000" b="1">
                <a:latin typeface="Times New Roman" pitchFamily="18" charset="0"/>
              </a:rPr>
              <a:t>и рыночных механизмов. </a:t>
            </a:r>
            <a:endParaRPr lang="ru-RU"/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3563938" y="4076700"/>
            <a:ext cx="5580062" cy="1225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ko-KR" sz="2000" b="1">
                <a:latin typeface="Times New Roman" pitchFamily="18" charset="0"/>
              </a:rPr>
              <a:t>-минимальная безработица</a:t>
            </a:r>
          </a:p>
          <a:p>
            <a:r>
              <a:rPr lang="ru-RU" altLang="ko-KR" sz="2000" b="1">
                <a:latin typeface="Times New Roman" pitchFamily="18" charset="0"/>
              </a:rPr>
              <a:t>-выравненность текущих доходов населения;</a:t>
            </a:r>
          </a:p>
          <a:p>
            <a:r>
              <a:rPr lang="ru-RU" altLang="ko-KR" sz="2000" b="1">
                <a:latin typeface="Times New Roman" pitchFamily="18" charset="0"/>
              </a:rPr>
              <a:t>-высокий уровень социального обеспечения</a:t>
            </a:r>
            <a:r>
              <a:rPr lang="ru-RU" altLang="ko-KR"/>
              <a:t>.</a:t>
            </a:r>
          </a:p>
          <a:p>
            <a:endParaRPr lang="ru-RU"/>
          </a:p>
        </p:txBody>
      </p:sp>
      <p:sp>
        <p:nvSpPr>
          <p:cNvPr id="14346" name="Rectangle 13"/>
          <p:cNvSpPr>
            <a:spLocks noChangeArrowheads="1"/>
          </p:cNvSpPr>
          <p:nvPr/>
        </p:nvSpPr>
        <p:spPr bwMode="auto">
          <a:xfrm>
            <a:off x="971550" y="188913"/>
            <a:ext cx="6337300" cy="620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latin typeface="Times New Roman" pitchFamily="18" charset="0"/>
              </a:rPr>
              <a:t>Модели смешанной экономики</a:t>
            </a:r>
          </a:p>
        </p:txBody>
      </p:sp>
      <p:sp>
        <p:nvSpPr>
          <p:cNvPr id="14347" name="Line 15"/>
          <p:cNvSpPr>
            <a:spLocks noChangeShapeType="1"/>
          </p:cNvSpPr>
          <p:nvPr/>
        </p:nvSpPr>
        <p:spPr bwMode="auto">
          <a:xfrm>
            <a:off x="3132138" y="17732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Line 16"/>
          <p:cNvSpPr>
            <a:spLocks noChangeShapeType="1"/>
          </p:cNvSpPr>
          <p:nvPr/>
        </p:nvSpPr>
        <p:spPr bwMode="auto">
          <a:xfrm>
            <a:off x="3132138" y="32845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Line 17"/>
          <p:cNvSpPr>
            <a:spLocks noChangeShapeType="1"/>
          </p:cNvSpPr>
          <p:nvPr/>
        </p:nvSpPr>
        <p:spPr bwMode="auto">
          <a:xfrm>
            <a:off x="3132138" y="48688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Line 20"/>
          <p:cNvSpPr>
            <a:spLocks noChangeShapeType="1"/>
          </p:cNvSpPr>
          <p:nvPr/>
        </p:nvSpPr>
        <p:spPr bwMode="auto">
          <a:xfrm>
            <a:off x="3132138" y="652462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95</TotalTime>
  <Words>741</Words>
  <PresentationFormat>Экран (4:3)</PresentationFormat>
  <Paragraphs>207</Paragraphs>
  <Slides>17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Справедливость</vt:lpstr>
      <vt:lpstr>    ТЕМА  Формы общественного хозяйства и экономические системы.    </vt:lpstr>
      <vt:lpstr>1. Формы общественного хозяйства. </vt:lpstr>
      <vt:lpstr>Слайд 3</vt:lpstr>
      <vt:lpstr>Слайд 4</vt:lpstr>
      <vt:lpstr>Слайд 5</vt:lpstr>
      <vt:lpstr>Слайд 6</vt:lpstr>
      <vt:lpstr>КРИТЕРИИ КЛАССИФИКАЦИИ ЭС:</vt:lpstr>
      <vt:lpstr>Характеристика</vt:lpstr>
      <vt:lpstr>Слайд 9</vt:lpstr>
      <vt:lpstr>Слайд 10</vt:lpstr>
      <vt:lpstr>Слайд 11</vt:lpstr>
      <vt:lpstr>Слайд 12</vt:lpstr>
      <vt:lpstr>4.ЦИВИЛИЗОВАННЫЙ ПОДХОД</vt:lpstr>
      <vt:lpstr>5.ФОРМАЦИОННЫЙ ПОДХОД 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ТЕМА  Формы общественного хозяйства.    </dc:title>
  <cp:lastModifiedBy>User</cp:lastModifiedBy>
  <cp:revision>5</cp:revision>
  <dcterms:modified xsi:type="dcterms:W3CDTF">2020-09-14T11:29:43Z</dcterms:modified>
</cp:coreProperties>
</file>